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可画乐黑" charset="1" panose="00020600040101010101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bZAo0rcc.mp4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huggingface.co/taide/Llama3-TAIDE-LX-8B-Chat-Alpha1-4bit" TargetMode="External" Type="http://schemas.openxmlformats.org/officeDocument/2006/relationships/hyperlink"/><Relationship Id="rId3" Target="https://huggingface.co/taide/Llama3-TAIDE-LX-8B-Chat-Alpha1-4bit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VAGbZAo0rcc.mp4" Type="http://schemas.openxmlformats.org/officeDocument/2006/relationships/video"/><Relationship Id="rId4" Target="../media/VAGbZAo0rcc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3949" y="4142303"/>
            <a:ext cx="4834595" cy="712759"/>
            <a:chOff x="0" y="0"/>
            <a:chExt cx="1273309" cy="1877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73309" cy="187722"/>
            </a:xfrm>
            <a:custGeom>
              <a:avLst/>
              <a:gdLst/>
              <a:ahLst/>
              <a:cxnLst/>
              <a:rect r="r" b="b" t="t" l="l"/>
              <a:pathLst>
                <a:path h="187722" w="1273309">
                  <a:moveTo>
                    <a:pt x="0" y="0"/>
                  </a:moveTo>
                  <a:lnTo>
                    <a:pt x="1273309" y="0"/>
                  </a:lnTo>
                  <a:lnTo>
                    <a:pt x="1273309" y="187722"/>
                  </a:lnTo>
                  <a:lnTo>
                    <a:pt x="0" y="18772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47625"/>
              <a:ext cx="1273309" cy="1400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560451" y="4142303"/>
            <a:ext cx="4834595" cy="712759"/>
            <a:chOff x="0" y="0"/>
            <a:chExt cx="1273309" cy="1877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73309" cy="187722"/>
            </a:xfrm>
            <a:custGeom>
              <a:avLst/>
              <a:gdLst/>
              <a:ahLst/>
              <a:cxnLst/>
              <a:rect r="r" b="b" t="t" l="l"/>
              <a:pathLst>
                <a:path h="187722" w="1273309">
                  <a:moveTo>
                    <a:pt x="0" y="0"/>
                  </a:moveTo>
                  <a:lnTo>
                    <a:pt x="1273309" y="0"/>
                  </a:lnTo>
                  <a:lnTo>
                    <a:pt x="1273309" y="187722"/>
                  </a:lnTo>
                  <a:lnTo>
                    <a:pt x="0" y="18772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47625"/>
              <a:ext cx="1273309" cy="1400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198993" y="3748639"/>
            <a:ext cx="989001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PYTHON 期末專案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198993" y="4886811"/>
            <a:ext cx="9890014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 spc="132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購買推薦機器人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41046" y="6105244"/>
            <a:ext cx="5005908" cy="249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01257054 陳敏瑄</a:t>
            </a:r>
          </a:p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01257064 李   涵</a:t>
            </a:r>
          </a:p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01257165 林浿錞</a:t>
            </a:r>
          </a:p>
        </p:txBody>
      </p:sp>
      <p:sp>
        <p:nvSpPr>
          <p:cNvPr name="AutoShape 11" id="11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5719696" y="2767437"/>
            <a:ext cx="6848608" cy="6223673"/>
          </a:xfrm>
          <a:custGeom>
            <a:avLst/>
            <a:gdLst/>
            <a:ahLst/>
            <a:cxnLst/>
            <a:rect r="r" b="b" t="t" l="l"/>
            <a:pathLst>
              <a:path h="6223673" w="6848608">
                <a:moveTo>
                  <a:pt x="0" y="0"/>
                </a:moveTo>
                <a:lnTo>
                  <a:pt x="6848608" y="0"/>
                </a:lnTo>
                <a:lnTo>
                  <a:pt x="6848608" y="6223672"/>
                </a:lnTo>
                <a:lnTo>
                  <a:pt x="0" y="6223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230299"/>
            <a:ext cx="6011470" cy="1308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實際演示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08681" y="1779548"/>
            <a:ext cx="2925961" cy="63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其任務無關的查詢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538346"/>
            <a:ext cx="6213138" cy="4178336"/>
          </a:xfrm>
          <a:custGeom>
            <a:avLst/>
            <a:gdLst/>
            <a:ahLst/>
            <a:cxnLst/>
            <a:rect r="r" b="b" t="t" l="l"/>
            <a:pathLst>
              <a:path h="4178336" w="6213138">
                <a:moveTo>
                  <a:pt x="0" y="0"/>
                </a:moveTo>
                <a:lnTo>
                  <a:pt x="6213138" y="0"/>
                </a:lnTo>
                <a:lnTo>
                  <a:pt x="6213138" y="4178335"/>
                </a:lnTo>
                <a:lnTo>
                  <a:pt x="0" y="41783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999383" y="2538346"/>
            <a:ext cx="6425764" cy="6337409"/>
          </a:xfrm>
          <a:custGeom>
            <a:avLst/>
            <a:gdLst/>
            <a:ahLst/>
            <a:cxnLst/>
            <a:rect r="r" b="b" t="t" l="l"/>
            <a:pathLst>
              <a:path h="6337409" w="6425764">
                <a:moveTo>
                  <a:pt x="0" y="0"/>
                </a:moveTo>
                <a:lnTo>
                  <a:pt x="6425764" y="0"/>
                </a:lnTo>
                <a:lnTo>
                  <a:pt x="6425764" y="6337409"/>
                </a:lnTo>
                <a:lnTo>
                  <a:pt x="0" y="63374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230299"/>
            <a:ext cx="6011470" cy="1308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實際演示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08681" y="1779548"/>
            <a:ext cx="2925961" cy="63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其任務無關的查詢</a:t>
            </a:r>
          </a:p>
        </p:txBody>
      </p:sp>
      <p:sp>
        <p:nvSpPr>
          <p:cNvPr name="AutoShape 8" id="8"/>
          <p:cNvSpPr/>
          <p:nvPr/>
        </p:nvSpPr>
        <p:spPr>
          <a:xfrm>
            <a:off x="7971719" y="5124450"/>
            <a:ext cx="1297784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09591" y="3374754"/>
            <a:ext cx="7534409" cy="5101987"/>
          </a:xfrm>
          <a:custGeom>
            <a:avLst/>
            <a:gdLst/>
            <a:ahLst/>
            <a:cxnLst/>
            <a:rect r="r" b="b" t="t" l="l"/>
            <a:pathLst>
              <a:path h="5101987" w="7534409">
                <a:moveTo>
                  <a:pt x="0" y="0"/>
                </a:moveTo>
                <a:lnTo>
                  <a:pt x="7534409" y="0"/>
                </a:lnTo>
                <a:lnTo>
                  <a:pt x="7534409" y="5101987"/>
                </a:lnTo>
                <a:lnTo>
                  <a:pt x="0" y="51019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5146" r="-3710" b="-9713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558993" y="3374754"/>
            <a:ext cx="6966943" cy="5101987"/>
          </a:xfrm>
          <a:custGeom>
            <a:avLst/>
            <a:gdLst/>
            <a:ahLst/>
            <a:cxnLst/>
            <a:rect r="r" b="b" t="t" l="l"/>
            <a:pathLst>
              <a:path h="5101987" w="6966943">
                <a:moveTo>
                  <a:pt x="0" y="0"/>
                </a:moveTo>
                <a:lnTo>
                  <a:pt x="6966943" y="0"/>
                </a:lnTo>
                <a:lnTo>
                  <a:pt x="6966943" y="5101987"/>
                </a:lnTo>
                <a:lnTo>
                  <a:pt x="0" y="51019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3969" t="-35850" r="-59338" b="-3857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09591" y="1208972"/>
            <a:ext cx="606952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結論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09591" y="2699114"/>
            <a:ext cx="2724894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無prompt(預設)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23095" y="2699114"/>
            <a:ext cx="1637705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有prompt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09591" y="3461208"/>
            <a:ext cx="5215089" cy="5200357"/>
          </a:xfrm>
          <a:custGeom>
            <a:avLst/>
            <a:gdLst/>
            <a:ahLst/>
            <a:cxnLst/>
            <a:rect r="r" b="b" t="t" l="l"/>
            <a:pathLst>
              <a:path h="5200357" w="5215089">
                <a:moveTo>
                  <a:pt x="0" y="0"/>
                </a:moveTo>
                <a:lnTo>
                  <a:pt x="5215089" y="0"/>
                </a:lnTo>
                <a:lnTo>
                  <a:pt x="5215089" y="5200357"/>
                </a:lnTo>
                <a:lnTo>
                  <a:pt x="0" y="52003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6891" t="-27921" r="-88065" b="-2304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40318" y="3461208"/>
            <a:ext cx="5570709" cy="5200357"/>
          </a:xfrm>
          <a:custGeom>
            <a:avLst/>
            <a:gdLst/>
            <a:ahLst/>
            <a:cxnLst/>
            <a:rect r="r" b="b" t="t" l="l"/>
            <a:pathLst>
              <a:path h="5200357" w="5570709">
                <a:moveTo>
                  <a:pt x="0" y="0"/>
                </a:moveTo>
                <a:lnTo>
                  <a:pt x="5570710" y="0"/>
                </a:lnTo>
                <a:lnTo>
                  <a:pt x="5570710" y="5200357"/>
                </a:lnTo>
                <a:lnTo>
                  <a:pt x="0" y="52003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9361" t="-29840" r="-80263" b="-28292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09591" y="1208972"/>
            <a:ext cx="606952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結論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09591" y="2631372"/>
            <a:ext cx="2413620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初始化無RAG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0318" y="2631372"/>
            <a:ext cx="1247849" cy="675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有RAG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334500" y="7082393"/>
            <a:ext cx="7319589" cy="1802165"/>
          </a:xfrm>
          <a:custGeom>
            <a:avLst/>
            <a:gdLst/>
            <a:ahLst/>
            <a:cxnLst/>
            <a:rect r="r" b="b" t="t" l="l"/>
            <a:pathLst>
              <a:path h="1802165" w="7319589">
                <a:moveTo>
                  <a:pt x="0" y="0"/>
                </a:moveTo>
                <a:lnTo>
                  <a:pt x="7319589" y="0"/>
                </a:lnTo>
                <a:lnTo>
                  <a:pt x="7319589" y="1802165"/>
                </a:lnTo>
                <a:lnTo>
                  <a:pt x="0" y="18021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905" t="-230375" r="-23491" b="-2236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665207" y="6985078"/>
            <a:ext cx="3478793" cy="1996796"/>
          </a:xfrm>
          <a:custGeom>
            <a:avLst/>
            <a:gdLst/>
            <a:ahLst/>
            <a:cxnLst/>
            <a:rect r="r" b="b" t="t" l="l"/>
            <a:pathLst>
              <a:path h="1996796" w="3478793">
                <a:moveTo>
                  <a:pt x="0" y="0"/>
                </a:moveTo>
                <a:lnTo>
                  <a:pt x="3478793" y="0"/>
                </a:lnTo>
                <a:lnTo>
                  <a:pt x="3478793" y="1996796"/>
                </a:lnTo>
                <a:lnTo>
                  <a:pt x="0" y="19967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38539" y="1563209"/>
            <a:ext cx="606952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結論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38539" y="3127375"/>
            <a:ext cx="13410923" cy="3336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需選擇合適的模型和提供有效的提示，在製作過程中會遇到的困難包括數據稀缺、模型過大導致難以運行</a:t>
            </a:r>
          </a:p>
          <a:p>
            <a:pPr algn="l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、對話流暢度不足等問題。</a:t>
            </a:r>
          </a:p>
          <a:p>
            <a:pPr algn="l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需要較好的設備及處存空間來加速機器人運作，還有透過不斷調整來增加機器人的回答流暢度。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36602" y="8251409"/>
            <a:ext cx="2428604" cy="63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爆炸的memory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3244019"/>
            <a:ext cx="8115300" cy="1998078"/>
          </a:xfrm>
          <a:custGeom>
            <a:avLst/>
            <a:gdLst/>
            <a:ahLst/>
            <a:cxnLst/>
            <a:rect r="r" b="b" t="t" l="l"/>
            <a:pathLst>
              <a:path h="1998078" w="8115300">
                <a:moveTo>
                  <a:pt x="0" y="0"/>
                </a:moveTo>
                <a:lnTo>
                  <a:pt x="8115300" y="0"/>
                </a:lnTo>
                <a:lnTo>
                  <a:pt x="8115300" y="1998078"/>
                </a:lnTo>
                <a:lnTo>
                  <a:pt x="0" y="19980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905" t="-230375" r="-23491" b="-2236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186413" y="3146704"/>
            <a:ext cx="3478793" cy="1996796"/>
          </a:xfrm>
          <a:custGeom>
            <a:avLst/>
            <a:gdLst/>
            <a:ahLst/>
            <a:cxnLst/>
            <a:rect r="r" b="b" t="t" l="l"/>
            <a:pathLst>
              <a:path h="1996796" w="3478793">
                <a:moveTo>
                  <a:pt x="0" y="0"/>
                </a:moveTo>
                <a:lnTo>
                  <a:pt x="3478794" y="0"/>
                </a:lnTo>
                <a:lnTo>
                  <a:pt x="3478794" y="1996796"/>
                </a:lnTo>
                <a:lnTo>
                  <a:pt x="0" y="19967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186413" y="5280670"/>
            <a:ext cx="5948703" cy="3235259"/>
          </a:xfrm>
          <a:custGeom>
            <a:avLst/>
            <a:gdLst/>
            <a:ahLst/>
            <a:cxnLst/>
            <a:rect r="r" b="b" t="t" l="l"/>
            <a:pathLst>
              <a:path h="3235259" w="5948703">
                <a:moveTo>
                  <a:pt x="0" y="0"/>
                </a:moveTo>
                <a:lnTo>
                  <a:pt x="5948703" y="0"/>
                </a:lnTo>
                <a:lnTo>
                  <a:pt x="5948703" y="3235260"/>
                </a:lnTo>
                <a:lnTo>
                  <a:pt x="0" y="32352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5386646"/>
            <a:ext cx="3659795" cy="3023309"/>
          </a:xfrm>
          <a:custGeom>
            <a:avLst/>
            <a:gdLst/>
            <a:ahLst/>
            <a:cxnLst/>
            <a:rect r="r" b="b" t="t" l="l"/>
            <a:pathLst>
              <a:path h="3023309" w="3659795">
                <a:moveTo>
                  <a:pt x="0" y="0"/>
                </a:moveTo>
                <a:lnTo>
                  <a:pt x="3659795" y="0"/>
                </a:lnTo>
                <a:lnTo>
                  <a:pt x="3659795" y="3023308"/>
                </a:lnTo>
                <a:lnTo>
                  <a:pt x="0" y="30233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38539" y="1563209"/>
            <a:ext cx="606952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結論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450904" y="2112484"/>
            <a:ext cx="2428604" cy="63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爆炸的memory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36954" y="3561243"/>
            <a:ext cx="10614092" cy="180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9000" spc="9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THANK YOU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3198847" y="2050495"/>
            <a:ext cx="6586786" cy="5100050"/>
            <a:chOff x="0" y="0"/>
            <a:chExt cx="8782381" cy="680006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400050"/>
              <a:ext cx="8782381" cy="20214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2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FFFFFF"/>
                  </a:solidFill>
                  <a:latin typeface="可画乐黑"/>
                  <a:ea typeface="可画乐黑"/>
                  <a:cs typeface="可画乐黑"/>
                  <a:sym typeface="可画乐黑"/>
                </a:rPr>
                <a:t>  大綱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987826"/>
              <a:ext cx="8782381" cy="48122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1079501" indent="-539750" lvl="1">
                <a:lnSpc>
                  <a:spcPts val="7000"/>
                </a:lnSpc>
                <a:buAutoNum type="arabicPeriod" startAt="1"/>
              </a:pPr>
              <a:r>
                <a:rPr lang="en-US" sz="5000">
                  <a:solidFill>
                    <a:srgbClr val="FFFFFF"/>
                  </a:solidFill>
                  <a:latin typeface="可画乐黑"/>
                  <a:ea typeface="可画乐黑"/>
                  <a:cs typeface="可画乐黑"/>
                  <a:sym typeface="可画乐黑"/>
                </a:rPr>
                <a:t>機器人服務目標</a:t>
              </a:r>
            </a:p>
            <a:p>
              <a:pPr algn="l" marL="1079501" indent="-539750" lvl="1">
                <a:lnSpc>
                  <a:spcPts val="7000"/>
                </a:lnSpc>
                <a:buAutoNum type="arabicPeriod" startAt="1"/>
              </a:pPr>
              <a:r>
                <a:rPr lang="en-US" sz="5000">
                  <a:solidFill>
                    <a:srgbClr val="FFFFFF"/>
                  </a:solidFill>
                  <a:latin typeface="可画乐黑"/>
                  <a:ea typeface="可画乐黑"/>
                  <a:cs typeface="可画乐黑"/>
                  <a:sym typeface="可画乐黑"/>
                </a:rPr>
                <a:t>程式實作</a:t>
              </a:r>
            </a:p>
            <a:p>
              <a:pPr algn="l" marL="1079501" indent="-539750" lvl="1">
                <a:lnSpc>
                  <a:spcPts val="7000"/>
                </a:lnSpc>
                <a:buAutoNum type="arabicPeriod" startAt="1"/>
              </a:pPr>
              <a:r>
                <a:rPr lang="en-US" sz="5000">
                  <a:solidFill>
                    <a:srgbClr val="FFFFFF"/>
                  </a:solidFill>
                  <a:latin typeface="可画乐黑"/>
                  <a:ea typeface="可画乐黑"/>
                  <a:cs typeface="可画乐黑"/>
                  <a:sym typeface="可画乐黑"/>
                </a:rPr>
                <a:t>實際演示</a:t>
              </a:r>
            </a:p>
            <a:p>
              <a:pPr algn="l" marL="1079501" indent="-539750" lvl="1">
                <a:lnSpc>
                  <a:spcPts val="7000"/>
                </a:lnSpc>
                <a:buAutoNum type="arabicPeriod" startAt="1"/>
              </a:pPr>
              <a:r>
                <a:rPr lang="en-US" sz="5000">
                  <a:solidFill>
                    <a:srgbClr val="FFFFFF"/>
                  </a:solidFill>
                  <a:latin typeface="可画乐黑"/>
                  <a:ea typeface="可画乐黑"/>
                  <a:cs typeface="可画乐黑"/>
                  <a:sym typeface="可画乐黑"/>
                </a:rPr>
                <a:t>結論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41076" y="1676025"/>
            <a:ext cx="710292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機器人服務目標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769487" y="3457388"/>
            <a:ext cx="14749025" cy="459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當使用者輸入需求時，機器人可以回答出多個符合需求的</a:t>
            </a:r>
          </a:p>
          <a:p>
            <a:pPr algn="l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商品以及其價格，並向我們介紹商品功能和推薦購買的商品</a:t>
            </a:r>
          </a:p>
          <a:p>
            <a:pPr algn="l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ex:</a:t>
            </a:r>
          </a:p>
          <a:p>
            <a:pPr algn="l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當使用者輸入"我想換手機殼，預算不超過500"，</a:t>
            </a:r>
          </a:p>
          <a:p>
            <a:pPr algn="l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機器人會推薦不同款式且&lt;500元的手機殼，還有推薦的理由跟所需的金額</a:t>
            </a:r>
          </a:p>
          <a:p>
            <a:pPr algn="l">
              <a:lnSpc>
                <a:spcPts val="50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935046" y="1230791"/>
            <a:ext cx="455719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程式實作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35046" y="2585353"/>
            <a:ext cx="14786420" cy="528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Model:</a:t>
            </a: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  <a:hlinkClick r:id="rId2" tooltip="https://huggingface.co/taide/Llama3-TAIDE-LX-8B-Chat-Alpha1-4bit"/>
              </a:rPr>
              <a:t>Llama3-TAIDE-LX-8B-Chat-Alpha1-4bit</a:t>
            </a:r>
          </a:p>
          <a:p>
            <a:pPr algn="just">
              <a:lnSpc>
                <a:spcPts val="4200"/>
              </a:lnSpc>
            </a:pPr>
            <a:r>
              <a:rPr lang="en-US" sz="4200" spc="-42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為Llama3 TAIDE 系列提供的</a:t>
            </a:r>
            <a:r>
              <a:rPr lang="en-US" sz="4200" spc="-42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  <a:hlinkClick r:id="rId3" tooltip="https://huggingface.co/taide/Llama3-TAIDE-LX-8B-Chat-Alpha1-4bit"/>
              </a:rPr>
              <a:t>4 bit 輕量化模型</a:t>
            </a:r>
            <a:r>
              <a:rPr lang="en-US" sz="4200" spc="-42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。</a:t>
            </a:r>
            <a:r>
              <a:rPr lang="en-US" sz="4200" spc="-42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以 LLaMA3-8b 為基礎，使用繁體中文資料預訓練，並透過指令微調強化辦公室常用任務和多輪問答對話能力，適合聊天對話或任務協助的使用情境。</a:t>
            </a:r>
          </a:p>
          <a:p>
            <a:pPr algn="just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prompt: </a:t>
            </a:r>
          </a:p>
          <a:p>
            <a:pPr algn="just">
              <a:lnSpc>
                <a:spcPts val="4200"/>
              </a:lnSpc>
            </a:pPr>
            <a:r>
              <a:rPr lang="en-US" sz="4200" spc="-42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"你是一個依照需求給出建議購買產品的機器人，請用繁體中文回答問題。商品必須是實際存在且可行的，你必須回答1到3個不同類型、面向、用途的商品，並總結大概需要花費的台幣。"</a:t>
            </a:r>
          </a:p>
          <a:p>
            <a:pPr algn="just">
              <a:lnSpc>
                <a:spcPts val="500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2686225"/>
            <a:ext cx="8115300" cy="2670075"/>
          </a:xfrm>
          <a:custGeom>
            <a:avLst/>
            <a:gdLst/>
            <a:ahLst/>
            <a:cxnLst/>
            <a:rect r="r" b="b" t="t" l="l"/>
            <a:pathLst>
              <a:path h="2670075" w="8115300">
                <a:moveTo>
                  <a:pt x="0" y="0"/>
                </a:moveTo>
                <a:lnTo>
                  <a:pt x="8115300" y="0"/>
                </a:lnTo>
                <a:lnTo>
                  <a:pt x="8115300" y="2670074"/>
                </a:lnTo>
                <a:lnTo>
                  <a:pt x="0" y="26700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09715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3780050"/>
            <a:ext cx="6961031" cy="4054801"/>
          </a:xfrm>
          <a:custGeom>
            <a:avLst/>
            <a:gdLst/>
            <a:ahLst/>
            <a:cxnLst/>
            <a:rect r="r" b="b" t="t" l="l"/>
            <a:pathLst>
              <a:path h="4054801" w="6961031">
                <a:moveTo>
                  <a:pt x="0" y="0"/>
                </a:moveTo>
                <a:lnTo>
                  <a:pt x="6961031" y="0"/>
                </a:lnTo>
                <a:lnTo>
                  <a:pt x="6961031" y="4054801"/>
                </a:lnTo>
                <a:lnTo>
                  <a:pt x="0" y="40548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44000" y="6047825"/>
            <a:ext cx="5733726" cy="1430036"/>
          </a:xfrm>
          <a:custGeom>
            <a:avLst/>
            <a:gdLst/>
            <a:ahLst/>
            <a:cxnLst/>
            <a:rect r="r" b="b" t="t" l="l"/>
            <a:pathLst>
              <a:path h="1430036" w="5733726">
                <a:moveTo>
                  <a:pt x="0" y="0"/>
                </a:moveTo>
                <a:lnTo>
                  <a:pt x="5733726" y="0"/>
                </a:lnTo>
                <a:lnTo>
                  <a:pt x="5733726" y="1430036"/>
                </a:lnTo>
                <a:lnTo>
                  <a:pt x="0" y="14300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418" b="-92078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7477861"/>
            <a:ext cx="5733726" cy="977449"/>
          </a:xfrm>
          <a:custGeom>
            <a:avLst/>
            <a:gdLst/>
            <a:ahLst/>
            <a:cxnLst/>
            <a:rect r="r" b="b" t="t" l="l"/>
            <a:pathLst>
              <a:path h="977449" w="5733726">
                <a:moveTo>
                  <a:pt x="0" y="0"/>
                </a:moveTo>
                <a:lnTo>
                  <a:pt x="5733726" y="0"/>
                </a:lnTo>
                <a:lnTo>
                  <a:pt x="5733726" y="977448"/>
                </a:lnTo>
                <a:lnTo>
                  <a:pt x="0" y="9774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79846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387436"/>
            <a:ext cx="5463540" cy="82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檢索方式: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065626"/>
            <a:ext cx="3170874" cy="63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文本分割並向量化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44000" y="1816987"/>
            <a:ext cx="3170874" cy="63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commodity內容: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5414676"/>
            <a:ext cx="3170874" cy="63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分割測試結果: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935046" y="3608614"/>
            <a:ext cx="7346304" cy="3957821"/>
          </a:xfrm>
          <a:custGeom>
            <a:avLst/>
            <a:gdLst/>
            <a:ahLst/>
            <a:cxnLst/>
            <a:rect r="r" b="b" t="t" l="l"/>
            <a:pathLst>
              <a:path h="3957821" w="7346304">
                <a:moveTo>
                  <a:pt x="0" y="0"/>
                </a:moveTo>
                <a:lnTo>
                  <a:pt x="7346304" y="0"/>
                </a:lnTo>
                <a:lnTo>
                  <a:pt x="7346304" y="3957821"/>
                </a:lnTo>
                <a:lnTo>
                  <a:pt x="0" y="39578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35046" y="1230791"/>
            <a:ext cx="455719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程式實作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97362" y="4290098"/>
            <a:ext cx="8055795" cy="2052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2677" indent="-306339" lvl="1">
              <a:lnSpc>
                <a:spcPts val="3972"/>
              </a:lnSpc>
              <a:buFont typeface="Arial"/>
              <a:buChar char="•"/>
            </a:pPr>
            <a:r>
              <a:rPr lang="en-US" sz="2837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多輪對話: 模擬多輪對話，結合歷史紀錄生成對話。</a:t>
            </a:r>
          </a:p>
          <a:p>
            <a:pPr algn="l" marL="612677" indent="-306339" lvl="1">
              <a:lnSpc>
                <a:spcPts val="3972"/>
              </a:lnSpc>
              <a:buFont typeface="Arial"/>
              <a:buChar char="•"/>
            </a:pPr>
            <a:r>
              <a:rPr lang="en-US" sz="2837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相似度檢索:  根據查詢檢索相關商品資訊。</a:t>
            </a:r>
          </a:p>
          <a:p>
            <a:pPr algn="l" marL="612677" indent="-306339" lvl="1">
              <a:lnSpc>
                <a:spcPts val="3972"/>
              </a:lnSpc>
              <a:buFont typeface="Arial"/>
              <a:buChar char="•"/>
            </a:pPr>
            <a:r>
              <a:rPr lang="en-US" sz="2837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動態構建 Prompt: 保證上下文連貫性。</a:t>
            </a:r>
          </a:p>
          <a:p>
            <a:pPr algn="l">
              <a:lnSpc>
                <a:spcPts val="3972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935046" y="3891865"/>
            <a:ext cx="7063369" cy="4698063"/>
          </a:xfrm>
          <a:custGeom>
            <a:avLst/>
            <a:gdLst/>
            <a:ahLst/>
            <a:cxnLst/>
            <a:rect r="r" b="b" t="t" l="l"/>
            <a:pathLst>
              <a:path h="4698063" w="7063369">
                <a:moveTo>
                  <a:pt x="0" y="0"/>
                </a:moveTo>
                <a:lnTo>
                  <a:pt x="7063369" y="0"/>
                </a:lnTo>
                <a:lnTo>
                  <a:pt x="7063369" y="4698063"/>
                </a:lnTo>
                <a:lnTo>
                  <a:pt x="0" y="46980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35046" y="1230791"/>
            <a:ext cx="455719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程式實作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72664" y="4483689"/>
            <a:ext cx="8407436" cy="1757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使用 speech_recognition 庫進行語音識別</a:t>
            </a:r>
          </a:p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使用 Google 語音識別服務將錄音轉換為文本，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      </a:t>
            </a: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並設定語言為繁體中文 (zh-TW)。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935046" y="4404626"/>
            <a:ext cx="7208954" cy="4323073"/>
          </a:xfrm>
          <a:custGeom>
            <a:avLst/>
            <a:gdLst/>
            <a:ahLst/>
            <a:cxnLst/>
            <a:rect r="r" b="b" t="t" l="l"/>
            <a:pathLst>
              <a:path h="4323073" w="7208954">
                <a:moveTo>
                  <a:pt x="0" y="0"/>
                </a:moveTo>
                <a:lnTo>
                  <a:pt x="7208954" y="0"/>
                </a:lnTo>
                <a:lnTo>
                  <a:pt x="7208954" y="4323073"/>
                </a:lnTo>
                <a:lnTo>
                  <a:pt x="0" y="4323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35046" y="1230791"/>
            <a:ext cx="455719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程式實作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51893" y="2516955"/>
            <a:ext cx="11694237" cy="1757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文字轉語音: 使用 gTTS 將文本轉換為語音，設置語言為繁體中文。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調整語速:聽起來更流暢。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儲存音頻: 將生成的語音儲存為臨時 .mp3 檔案並返回其路徑。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906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1795760" y="9220200"/>
            <a:ext cx="6492240" cy="0"/>
          </a:xfrm>
          <a:prstGeom prst="line">
            <a:avLst/>
          </a:prstGeom>
          <a:ln cap="rnd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5520.0000" end="0.0000"/>
                </p14:media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808485" y="2022446"/>
            <a:ext cx="11963561" cy="672950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1654812"/>
            <a:ext cx="6069524" cy="1308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8000" spc="-8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實際演示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896238"/>
            <a:ext cx="6069524" cy="82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00"/>
              </a:lnSpc>
            </a:pPr>
            <a:r>
              <a:rPr lang="en-US" sz="5000" spc="-50">
                <a:solidFill>
                  <a:srgbClr val="FFFFFF"/>
                </a:solidFill>
                <a:latin typeface="可画乐黑"/>
                <a:ea typeface="可画乐黑"/>
                <a:cs typeface="可画乐黑"/>
                <a:sym typeface="可画乐黑"/>
              </a:rPr>
              <a:t>影片: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DAGbO9Ufjks</dc:identifier>
  <dcterms:modified xsi:type="dcterms:W3CDTF">2011-08-01T06:04:30Z</dcterms:modified>
  <cp:revision>1</cp:revision>
  <dc:title>python 期末專案</dc:title>
</cp:coreProperties>
</file>

<file path=docProps/thumbnail.jpeg>
</file>